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342" r:id="rId2"/>
    <p:sldId id="343" r:id="rId3"/>
    <p:sldId id="401" r:id="rId4"/>
    <p:sldId id="414" r:id="rId5"/>
    <p:sldId id="415" r:id="rId6"/>
    <p:sldId id="416" r:id="rId7"/>
    <p:sldId id="417" r:id="rId8"/>
    <p:sldId id="418" r:id="rId9"/>
    <p:sldId id="419" r:id="rId10"/>
    <p:sldId id="420" r:id="rId11"/>
    <p:sldId id="421" r:id="rId12"/>
    <p:sldId id="422" r:id="rId13"/>
    <p:sldId id="362" r:id="rId14"/>
    <p:sldId id="430" r:id="rId15"/>
    <p:sldId id="431" r:id="rId16"/>
    <p:sldId id="432" r:id="rId17"/>
    <p:sldId id="433" r:id="rId18"/>
    <p:sldId id="434" r:id="rId19"/>
    <p:sldId id="437" r:id="rId20"/>
    <p:sldId id="435" r:id="rId21"/>
    <p:sldId id="436" r:id="rId22"/>
    <p:sldId id="423" r:id="rId23"/>
    <p:sldId id="424" r:id="rId24"/>
    <p:sldId id="425" r:id="rId25"/>
    <p:sldId id="426" r:id="rId26"/>
    <p:sldId id="427" r:id="rId27"/>
    <p:sldId id="428" r:id="rId28"/>
    <p:sldId id="429" r:id="rId29"/>
    <p:sldId id="438" r:id="rId30"/>
    <p:sldId id="439" r:id="rId31"/>
    <p:sldId id="344" r:id="rId32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TdzKlfYB5hC4EIq3WoX3A==" hashData="oxlSyqy2Gc2/pOJseBzrfmPtuM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00FF"/>
    <a:srgbClr val="FF3399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>
        <p:scale>
          <a:sx n="100" d="100"/>
          <a:sy n="100" d="100"/>
        </p:scale>
        <p:origin x="-516" y="9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2/14/1441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2/14/1441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2/14/1441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2/14/1441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2/14/1441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2/14/1441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2/14/1441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2/14/1441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2/14/1441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2/14/1441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2/14/1441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ABB09-4A1D-463E-8065-109CC2B7EFAA}" type="datetimeFigureOut">
              <a:rPr lang="ar-SA" smtClean="0"/>
              <a:pPr/>
              <a:t>2/14/1441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0" y="188640"/>
            <a:ext cx="9144000" cy="666936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ar-SA" dirty="0" smtClean="0">
                <a:cs typeface="ABO SLMAN Alomar النسخ4" pitchFamily="2" charset="-78"/>
              </a:rPr>
              <a:t/>
            </a:r>
            <a:br>
              <a:rPr lang="ar-SA" dirty="0" smtClean="0">
                <a:cs typeface="ABO SLMAN Alomar النسخ4" pitchFamily="2" charset="-78"/>
              </a:rPr>
            </a:br>
            <a:r>
              <a:rPr lang="ar-SA" dirty="0" smtClean="0">
                <a:solidFill>
                  <a:srgbClr val="0000FF"/>
                </a:solidFill>
                <a:cs typeface="ABO SLMAN Alomar النسخ4" pitchFamily="2" charset="-78"/>
              </a:rPr>
              <a:t>الوحدة الأولى </a:t>
            </a:r>
            <a:r>
              <a:rPr lang="ar-SA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BO SLMAN Alomar النسخ4" pitchFamily="2" charset="-78"/>
              </a:rPr>
              <a:t/>
            </a:r>
            <a:br>
              <a:rPr lang="ar-SA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BO SLMAN Alomar النسخ4" pitchFamily="2" charset="-78"/>
              </a:rPr>
            </a:br>
            <a:r>
              <a:rPr lang="ar-SA" sz="11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BO SLMAN Alomar النسخ4" pitchFamily="2" charset="-78"/>
              </a:rPr>
              <a:t/>
            </a:r>
            <a:br>
              <a:rPr lang="ar-SA" sz="11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BO SLMAN Alomar النسخ4" pitchFamily="2" charset="-78"/>
              </a:rPr>
            </a:br>
            <a:r>
              <a:rPr lang="ar-SA" sz="1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BO SLMAN Alomar النسخ4" pitchFamily="2" charset="-78"/>
              </a:rPr>
              <a:t/>
            </a:r>
            <a:br>
              <a:rPr lang="ar-SA" sz="1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BO SLMAN Alomar النسخ4" pitchFamily="2" charset="-78"/>
              </a:rPr>
            </a:br>
            <a:r>
              <a:rPr lang="ar-SA" sz="13300" dirty="0" smtClean="0">
                <a:solidFill>
                  <a:srgbClr val="A1178D"/>
                </a:solidFill>
                <a:latin typeface="M-Saber" pitchFamily="2" charset="-78"/>
                <a:cs typeface="M-Saber" pitchFamily="2" charset="-78"/>
              </a:rPr>
              <a:t> </a:t>
            </a:r>
            <a:r>
              <a:rPr lang="ar-SA" sz="6100" dirty="0" smtClean="0">
                <a:solidFill>
                  <a:srgbClr val="FF0000"/>
                </a:solidFill>
                <a:latin typeface="M-Saber" pitchFamily="2" charset="-78"/>
                <a:cs typeface="M-Saber" pitchFamily="2" charset="-78"/>
              </a:rPr>
              <a:t>درس حرف</a:t>
            </a:r>
            <a:br>
              <a:rPr lang="ar-SA" sz="6100" dirty="0" smtClean="0">
                <a:solidFill>
                  <a:srgbClr val="FF0000"/>
                </a:solidFill>
                <a:latin typeface="M-Saber" pitchFamily="2" charset="-78"/>
                <a:cs typeface="M-Saber" pitchFamily="2" charset="-78"/>
              </a:rPr>
            </a:br>
            <a:r>
              <a:rPr lang="ar-SA" sz="6100" dirty="0" smtClean="0">
                <a:solidFill>
                  <a:srgbClr val="FF0000"/>
                </a:solidFill>
                <a:latin typeface="M-Saber" pitchFamily="2" charset="-78"/>
                <a:cs typeface="M-Saber" pitchFamily="2" charset="-78"/>
              </a:rPr>
              <a:t>( </a:t>
            </a:r>
            <a:r>
              <a:rPr lang="ar-SA" sz="8600" dirty="0" smtClean="0">
                <a:latin typeface="M-Saber" pitchFamily="2" charset="-78"/>
                <a:cs typeface="M-Saber" pitchFamily="2" charset="-78"/>
              </a:rPr>
              <a:t>ر</a:t>
            </a:r>
            <a:r>
              <a:rPr lang="ar-SA" sz="6100" dirty="0" smtClean="0">
                <a:solidFill>
                  <a:srgbClr val="FF0000"/>
                </a:solidFill>
                <a:latin typeface="M-Saber" pitchFamily="2" charset="-78"/>
                <a:cs typeface="M-Saber" pitchFamily="2" charset="-78"/>
              </a:rPr>
              <a:t> )</a:t>
            </a:r>
            <a:r>
              <a:rPr lang="ar-SA" sz="10600" dirty="0">
                <a:solidFill>
                  <a:srgbClr val="FF0000"/>
                </a:solidFill>
                <a:latin typeface="M-Saber" pitchFamily="2" charset="-78"/>
                <a:cs typeface="M-Saber" pitchFamily="2" charset="-78"/>
              </a:rPr>
              <a:t/>
            </a:r>
            <a:br>
              <a:rPr lang="ar-SA" sz="10600" dirty="0">
                <a:solidFill>
                  <a:srgbClr val="FF0000"/>
                </a:solidFill>
                <a:latin typeface="M-Saber" pitchFamily="2" charset="-78"/>
                <a:cs typeface="M-Saber" pitchFamily="2" charset="-78"/>
              </a:rPr>
            </a:br>
            <a:r>
              <a:rPr lang="ar-SA" sz="1100" dirty="0" smtClean="0">
                <a:cs typeface="ABO SLMAN Alomar النسخ4" pitchFamily="2" charset="-78"/>
              </a:rPr>
              <a:t/>
            </a:r>
            <a:br>
              <a:rPr lang="ar-SA" sz="1100" dirty="0" smtClean="0">
                <a:cs typeface="ABO SLMAN Alomar النسخ4" pitchFamily="2" charset="-78"/>
              </a:rPr>
            </a:br>
            <a:r>
              <a:rPr lang="ar-SA" dirty="0">
                <a:cs typeface="ABO SLMAN Alomar النسخ4" pitchFamily="2" charset="-78"/>
              </a:rPr>
              <a:t> </a:t>
            </a:r>
            <a:r>
              <a:rPr lang="ar-SA" sz="3700" dirty="0" smtClean="0">
                <a:cs typeface="ABO SLMAN Alomar النسخ4" pitchFamily="2" charset="-78"/>
              </a:rPr>
              <a:t>إعداد</a:t>
            </a:r>
            <a:r>
              <a:rPr lang="ar-SA" dirty="0" smtClean="0">
                <a:cs typeface="ABO SLMAN Alomar النسخ4" pitchFamily="2" charset="-78"/>
              </a:rPr>
              <a:t/>
            </a:r>
            <a:br>
              <a:rPr lang="ar-SA" dirty="0" smtClean="0">
                <a:cs typeface="ABO SLMAN Alomar النسخ4" pitchFamily="2" charset="-78"/>
              </a:rPr>
            </a:br>
            <a:r>
              <a:rPr lang="ar-SA" dirty="0">
                <a:cs typeface="ABO SLMAN Alomar النسخ4" pitchFamily="2" charset="-78"/>
              </a:rPr>
              <a:t/>
            </a:r>
            <a:br>
              <a:rPr lang="ar-SA" dirty="0">
                <a:cs typeface="ABO SLMAN Alomar النسخ4" pitchFamily="2" charset="-78"/>
              </a:rPr>
            </a:br>
            <a:r>
              <a:rPr lang="ar-SA" sz="1300" dirty="0" smtClean="0">
                <a:solidFill>
                  <a:srgbClr val="FF0000"/>
                </a:solidFill>
              </a:rPr>
              <a:t/>
            </a:r>
            <a:br>
              <a:rPr lang="ar-SA" sz="1300" dirty="0" smtClean="0">
                <a:solidFill>
                  <a:srgbClr val="FF0000"/>
                </a:solidFill>
              </a:rPr>
            </a:br>
            <a:r>
              <a:rPr lang="ar-SA" dirty="0" smtClean="0">
                <a:cs typeface="ABO SLMAN Alomar النسخ4" pitchFamily="2" charset="-78"/>
              </a:rPr>
              <a:t/>
            </a:r>
            <a:br>
              <a:rPr lang="ar-SA" dirty="0" smtClean="0">
                <a:cs typeface="ABO SLMAN Alomar النسخ4" pitchFamily="2" charset="-78"/>
              </a:rPr>
            </a:br>
            <a:r>
              <a:rPr lang="ar-SA" dirty="0" smtClean="0">
                <a:cs typeface="ABO SLMAN Alomar النسخ4" pitchFamily="2" charset="-78"/>
              </a:rPr>
              <a:t/>
            </a:r>
            <a:br>
              <a:rPr lang="ar-SA" dirty="0" smtClean="0">
                <a:cs typeface="ABO SLMAN Alomar النسخ4" pitchFamily="2" charset="-78"/>
              </a:rPr>
            </a:br>
            <a:endParaRPr lang="ar-SA" dirty="0">
              <a:cs typeface="ABO SLMAN Alomar النسخ4" pitchFamily="2" charset="-78"/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869160"/>
            <a:ext cx="2229779" cy="101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72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0" y="404664"/>
            <a:ext cx="8892480" cy="5234136"/>
          </a:xfrm>
        </p:spPr>
        <p:txBody>
          <a:bodyPr>
            <a:normAutofit/>
          </a:bodyPr>
          <a:lstStyle/>
          <a:p>
            <a:pPr algn="r"/>
            <a:r>
              <a:rPr lang="ar-SA" sz="2400" dirty="0" smtClean="0">
                <a:solidFill>
                  <a:srgbClr val="008000"/>
                </a:solidFill>
                <a:cs typeface="ABO SLMAN Alomar النسخ4" pitchFamily="2" charset="-78"/>
              </a:rPr>
              <a:t>ملاحظة1 </a:t>
            </a:r>
            <a:r>
              <a:rPr lang="ar-SA" sz="2400" dirty="0">
                <a:solidFill>
                  <a:srgbClr val="008000"/>
                </a:solidFill>
                <a:cs typeface="ABO SLMAN Alomar النسخ4" pitchFamily="2" charset="-78"/>
              </a:rPr>
              <a:t/>
            </a:r>
            <a:br>
              <a:rPr lang="ar-SA" sz="2400" dirty="0">
                <a:solidFill>
                  <a:srgbClr val="008000"/>
                </a:solidFill>
                <a:cs typeface="ABO SLMAN Alomar النسخ4" pitchFamily="2" charset="-78"/>
              </a:rPr>
            </a:br>
            <a:r>
              <a:rPr lang="ar-SA" dirty="0">
                <a:solidFill>
                  <a:srgbClr val="FF0000"/>
                </a:solidFill>
                <a:cs typeface="ABO SLMAN Alomar النسخ4" pitchFamily="2" charset="-78"/>
              </a:rPr>
              <a:t>الحروف بأصواتها القصيرة </a:t>
            </a:r>
            <a:r>
              <a:rPr lang="ar-SA" sz="2400" dirty="0">
                <a:solidFill>
                  <a:srgbClr val="0000FF"/>
                </a:solidFill>
                <a:cs typeface="ABO SLMAN Alomar النسخ4" pitchFamily="2" charset="-78"/>
              </a:rPr>
              <a:t/>
            </a:r>
            <a:br>
              <a:rPr lang="ar-SA" sz="2400" dirty="0">
                <a:solidFill>
                  <a:srgbClr val="0000FF"/>
                </a:solidFill>
                <a:cs typeface="ABO SLMAN Alomar النسخ4" pitchFamily="2" charset="-78"/>
              </a:rPr>
            </a:br>
            <a:r>
              <a:rPr lang="ar-SA" dirty="0">
                <a:solidFill>
                  <a:srgbClr val="0000FF"/>
                </a:solidFill>
                <a:cs typeface="ABO SLMAN Alomar النسخ4" pitchFamily="2" charset="-78"/>
              </a:rPr>
              <a:t>الهدف من هذا العرض تدريب الطالب على نطق الحروف المعروضة بحركاتها </a:t>
            </a:r>
            <a:r>
              <a:rPr lang="ar-SA" dirty="0" smtClean="0">
                <a:solidFill>
                  <a:srgbClr val="0000FF"/>
                </a:solidFill>
                <a:cs typeface="ABO SLMAN Alomar النسخ4" pitchFamily="2" charset="-78"/>
              </a:rPr>
              <a:t>القصيرة والطويلة  مع </a:t>
            </a:r>
            <a:r>
              <a:rPr lang="ar-SA" dirty="0">
                <a:solidFill>
                  <a:srgbClr val="0000FF"/>
                </a:solidFill>
                <a:cs typeface="ABO SLMAN Alomar النسخ4" pitchFamily="2" charset="-78"/>
              </a:rPr>
              <a:t>التركيز على الحرف المستهدف في </a:t>
            </a:r>
            <a:r>
              <a:rPr lang="ar-SA" dirty="0" smtClean="0">
                <a:solidFill>
                  <a:srgbClr val="0000FF"/>
                </a:solidFill>
                <a:cs typeface="ABO SLMAN Alomar النسخ4" pitchFamily="2" charset="-78"/>
              </a:rPr>
              <a:t>الدرس  </a:t>
            </a:r>
            <a:r>
              <a:rPr lang="ar-SA" dirty="0" smtClean="0">
                <a:solidFill>
                  <a:srgbClr val="FF0000"/>
                </a:solidFill>
                <a:cs typeface="ABO SLMAN Alomar النسخ4" pitchFamily="2" charset="-78"/>
              </a:rPr>
              <a:t>( </a:t>
            </a:r>
            <a:r>
              <a:rPr lang="ar-SA" dirty="0">
                <a:solidFill>
                  <a:srgbClr val="FF0000"/>
                </a:solidFill>
                <a:cs typeface="ABO SLMAN Alomar النسخ4" pitchFamily="2" charset="-78"/>
              </a:rPr>
              <a:t>ر</a:t>
            </a:r>
            <a:r>
              <a:rPr lang="ar-SA" dirty="0" smtClean="0">
                <a:solidFill>
                  <a:srgbClr val="FF0000"/>
                </a:solidFill>
                <a:cs typeface="ABO SLMAN Alomar النسخ4" pitchFamily="2" charset="-78"/>
              </a:rPr>
              <a:t> </a:t>
            </a:r>
            <a:r>
              <a:rPr lang="ar-SA" dirty="0" smtClean="0">
                <a:solidFill>
                  <a:srgbClr val="FF0000"/>
                </a:solidFill>
                <a:cs typeface="ABO SLMAN Alomar النسخ4" pitchFamily="2" charset="-78"/>
              </a:rPr>
              <a:t>) </a:t>
            </a:r>
            <a:r>
              <a:rPr lang="ar-SA" dirty="0">
                <a:solidFill>
                  <a:srgbClr val="0000FF"/>
                </a:solidFill>
                <a:cs typeface="ABO SLMAN Alomar النسخ4" pitchFamily="2" charset="-78"/>
              </a:rPr>
              <a:t>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69200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7000" dirty="0" smtClean="0">
                <a:solidFill>
                  <a:srgbClr val="FF0000"/>
                </a:solidFill>
                <a:cs typeface="ABO SLMAN Alomar النسخ4" pitchFamily="2" charset="-78"/>
              </a:rPr>
              <a:t>رُ</a:t>
            </a:r>
            <a:endParaRPr lang="ar-SA" sz="25000" dirty="0">
              <a:solidFill>
                <a:srgbClr val="008000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9893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7000" dirty="0" smtClean="0">
                <a:solidFill>
                  <a:srgbClr val="FF0000"/>
                </a:solidFill>
                <a:cs typeface="ABO SLMAN Alomar النسخ4" pitchFamily="2" charset="-78"/>
              </a:rPr>
              <a:t>رُ</a:t>
            </a:r>
            <a:r>
              <a:rPr lang="ar-SA" sz="27000" dirty="0" smtClean="0">
                <a:solidFill>
                  <a:srgbClr val="0000FF"/>
                </a:solidFill>
                <a:cs typeface="ABO SLMAN Alomar النسخ4" pitchFamily="2" charset="-78"/>
              </a:rPr>
              <a:t>دِ</a:t>
            </a:r>
            <a:endParaRPr lang="ar-SA" sz="25000" dirty="0">
              <a:solidFill>
                <a:srgbClr val="008000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8405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7000" dirty="0" smtClean="0">
                <a:solidFill>
                  <a:srgbClr val="FF0000"/>
                </a:solidFill>
                <a:cs typeface="ABO SLMAN Alomar النسخ4" pitchFamily="2" charset="-78"/>
              </a:rPr>
              <a:t>رُ</a:t>
            </a:r>
            <a:r>
              <a:rPr lang="ar-SA" sz="27000" dirty="0" smtClean="0">
                <a:solidFill>
                  <a:srgbClr val="0000FF"/>
                </a:solidFill>
                <a:cs typeface="ABO SLMAN Alomar النسخ4" pitchFamily="2" charset="-78"/>
              </a:rPr>
              <a:t>دِ</a:t>
            </a:r>
            <a:r>
              <a:rPr lang="ar-SA" sz="27000" dirty="0" smtClean="0">
                <a:solidFill>
                  <a:srgbClr val="008000"/>
                </a:solidFill>
                <a:cs typeface="ABO SLMAN Alomar النسخ4" pitchFamily="2" charset="-78"/>
              </a:rPr>
              <a:t>مَ</a:t>
            </a:r>
            <a:endParaRPr lang="ar-SA" sz="25000" dirty="0">
              <a:solidFill>
                <a:srgbClr val="008000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8405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7000" dirty="0" smtClean="0">
                <a:solidFill>
                  <a:srgbClr val="FF0000"/>
                </a:solidFill>
                <a:cs typeface="ABO SLMAN Alomar النسخ4" pitchFamily="2" charset="-78"/>
              </a:rPr>
              <a:t> </a:t>
            </a:r>
            <a:r>
              <a:rPr lang="ar-SA" sz="27000" dirty="0" smtClean="0">
                <a:solidFill>
                  <a:srgbClr val="008000"/>
                </a:solidFill>
                <a:cs typeface="ABO SLMAN Alomar النسخ4" pitchFamily="2" charset="-78"/>
              </a:rPr>
              <a:t>بَـ</a:t>
            </a:r>
            <a:endParaRPr lang="ar-SA" sz="25000" dirty="0">
              <a:solidFill>
                <a:srgbClr val="008000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8405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7000" dirty="0" smtClean="0">
                <a:solidFill>
                  <a:srgbClr val="FF0000"/>
                </a:solidFill>
                <a:cs typeface="ABO SLMAN Alomar النسخ4" pitchFamily="2" charset="-78"/>
              </a:rPr>
              <a:t> </a:t>
            </a:r>
            <a:r>
              <a:rPr lang="ar-SA" sz="27000" dirty="0" smtClean="0">
                <a:solidFill>
                  <a:srgbClr val="008000"/>
                </a:solidFill>
                <a:cs typeface="ABO SLMAN Alomar النسخ4" pitchFamily="2" charset="-78"/>
              </a:rPr>
              <a:t>بَـ</a:t>
            </a:r>
            <a:r>
              <a:rPr lang="ar-SA" sz="27000" dirty="0" smtClean="0">
                <a:solidFill>
                  <a:srgbClr val="FF0000"/>
                </a:solidFill>
                <a:cs typeface="ABO SLMAN Alomar النسخ4" pitchFamily="2" charset="-78"/>
              </a:rPr>
              <a:t>رِ</a:t>
            </a:r>
            <a:endParaRPr lang="ar-SA" sz="25000" dirty="0">
              <a:solidFill>
                <a:srgbClr val="008000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4780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7000" dirty="0" smtClean="0">
                <a:solidFill>
                  <a:srgbClr val="FF0000"/>
                </a:solidFill>
                <a:cs typeface="ABO SLMAN Alomar النسخ4" pitchFamily="2" charset="-78"/>
              </a:rPr>
              <a:t> </a:t>
            </a:r>
            <a:r>
              <a:rPr lang="ar-SA" sz="27000" dirty="0" smtClean="0">
                <a:solidFill>
                  <a:srgbClr val="008000"/>
                </a:solidFill>
                <a:cs typeface="ABO SLMAN Alomar النسخ4" pitchFamily="2" charset="-78"/>
              </a:rPr>
              <a:t>بَـ</a:t>
            </a:r>
            <a:r>
              <a:rPr lang="ar-SA" sz="27000" dirty="0" smtClean="0">
                <a:solidFill>
                  <a:srgbClr val="FF0000"/>
                </a:solidFill>
                <a:cs typeface="ABO SLMAN Alomar النسخ4" pitchFamily="2" charset="-78"/>
              </a:rPr>
              <a:t>رِ</a:t>
            </a:r>
            <a:r>
              <a:rPr lang="ar-SA" sz="27000" dirty="0" smtClean="0">
                <a:solidFill>
                  <a:srgbClr val="0000FF"/>
                </a:solidFill>
                <a:cs typeface="ABO SLMAN Alomar النسخ4" pitchFamily="2" charset="-78"/>
              </a:rPr>
              <a:t>د</a:t>
            </a:r>
            <a:r>
              <a:rPr lang="ar-SA" sz="27000" dirty="0" smtClean="0">
                <a:solidFill>
                  <a:srgbClr val="FF0000"/>
                </a:solidFill>
                <a:cs typeface="ABO SLMAN Alomar النسخ4" pitchFamily="2" charset="-78"/>
              </a:rPr>
              <a:t>َ</a:t>
            </a:r>
            <a:endParaRPr lang="ar-SA" sz="25000" dirty="0">
              <a:solidFill>
                <a:srgbClr val="008000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4780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7000" dirty="0" smtClean="0">
                <a:solidFill>
                  <a:srgbClr val="008000"/>
                </a:solidFill>
                <a:cs typeface="ABO SLMAN Alomar النسخ4" pitchFamily="2" charset="-78"/>
              </a:rPr>
              <a:t>فَـ</a:t>
            </a:r>
            <a:endParaRPr lang="ar-SA" sz="25000" dirty="0">
              <a:solidFill>
                <a:srgbClr val="FF3399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4780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7000" dirty="0" smtClean="0">
                <a:solidFill>
                  <a:srgbClr val="008000"/>
                </a:solidFill>
                <a:cs typeface="ABO SLMAN Alomar النسخ4" pitchFamily="2" charset="-78"/>
              </a:rPr>
              <a:t>فَـ</a:t>
            </a:r>
            <a:r>
              <a:rPr lang="ar-SA" sz="27000" dirty="0" smtClean="0">
                <a:solidFill>
                  <a:srgbClr val="FF0000"/>
                </a:solidFill>
                <a:cs typeface="ABO SLMAN Alomar النسخ4" pitchFamily="2" charset="-78"/>
              </a:rPr>
              <a:t>رِ</a:t>
            </a:r>
            <a:endParaRPr lang="ar-SA" sz="25000" dirty="0">
              <a:solidFill>
                <a:srgbClr val="FF3399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407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7000" dirty="0" smtClean="0">
                <a:solidFill>
                  <a:srgbClr val="008000"/>
                </a:solidFill>
                <a:cs typeface="ABO SLMAN Alomar النسخ4" pitchFamily="2" charset="-78"/>
              </a:rPr>
              <a:t>فَـ</a:t>
            </a:r>
            <a:r>
              <a:rPr lang="ar-SA" sz="27000" dirty="0" smtClean="0">
                <a:solidFill>
                  <a:srgbClr val="FF0000"/>
                </a:solidFill>
                <a:cs typeface="ABO SLMAN Alomar النسخ4" pitchFamily="2" charset="-78"/>
              </a:rPr>
              <a:t>رِ</a:t>
            </a:r>
            <a:r>
              <a:rPr lang="ar-SA" sz="27000" dirty="0" smtClean="0">
                <a:solidFill>
                  <a:srgbClr val="0000FF"/>
                </a:solidFill>
                <a:cs typeface="ABO SLMAN Alomar النسخ4" pitchFamily="2" charset="-78"/>
              </a:rPr>
              <a:t>حَـ</a:t>
            </a:r>
            <a:endParaRPr lang="ar-SA" sz="25000" dirty="0">
              <a:solidFill>
                <a:srgbClr val="FF3399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407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7000" dirty="0" smtClean="0">
                <a:solidFill>
                  <a:srgbClr val="008000"/>
                </a:solidFill>
                <a:cs typeface="ABO SLMAN Alomar النسخ4" pitchFamily="2" charset="-78"/>
              </a:rPr>
              <a:t>فَـ</a:t>
            </a:r>
            <a:r>
              <a:rPr lang="ar-SA" sz="27000" dirty="0" smtClean="0">
                <a:solidFill>
                  <a:srgbClr val="FF0000"/>
                </a:solidFill>
                <a:cs typeface="ABO SLMAN Alomar النسخ4" pitchFamily="2" charset="-78"/>
              </a:rPr>
              <a:t>رِ</a:t>
            </a:r>
            <a:r>
              <a:rPr lang="ar-SA" sz="27000" dirty="0" smtClean="0">
                <a:solidFill>
                  <a:srgbClr val="0000FF"/>
                </a:solidFill>
                <a:cs typeface="ABO SLMAN Alomar النسخ4" pitchFamily="2" charset="-78"/>
              </a:rPr>
              <a:t>حَـ</a:t>
            </a:r>
            <a:r>
              <a:rPr lang="ar-SA" sz="27000" dirty="0" smtClean="0">
                <a:solidFill>
                  <a:srgbClr val="FF3399"/>
                </a:solidFill>
                <a:cs typeface="ABO SLMAN Alomar النسخ4" pitchFamily="2" charset="-78"/>
              </a:rPr>
              <a:t>ةُ</a:t>
            </a:r>
            <a:endParaRPr lang="ar-SA" sz="25000" dirty="0">
              <a:solidFill>
                <a:srgbClr val="FF3399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407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8424936" cy="6048672"/>
          </a:xfrm>
        </p:spPr>
        <p:txBody>
          <a:bodyPr>
            <a:noAutofit/>
          </a:bodyPr>
          <a:lstStyle/>
          <a:p>
            <a:pPr algn="r"/>
            <a:r>
              <a:rPr lang="ar-SA" sz="2500" dirty="0" smtClean="0">
                <a:solidFill>
                  <a:srgbClr val="008000"/>
                </a:solidFill>
                <a:cs typeface="ABO SLMAN Alomar النسخ4" pitchFamily="2" charset="-78"/>
              </a:rPr>
              <a:t>ملاحظة :</a:t>
            </a:r>
            <a:br>
              <a:rPr lang="ar-SA" sz="2500" dirty="0" smtClean="0">
                <a:solidFill>
                  <a:srgbClr val="008000"/>
                </a:solidFill>
                <a:cs typeface="ABO SLMAN Alomar النسخ4" pitchFamily="2" charset="-78"/>
              </a:rPr>
            </a:br>
            <a:r>
              <a:rPr lang="ar-SA" sz="2500" dirty="0" smtClean="0">
                <a:solidFill>
                  <a:srgbClr val="FF0000"/>
                </a:solidFill>
                <a:cs typeface="ABO SLMAN Alomar النسخ4" pitchFamily="2" charset="-78"/>
              </a:rPr>
              <a:t>الحروف بأصواتها الطويلة ( الحرف الممدود )</a:t>
            </a: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/>
            </a:r>
            <a:b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</a:b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>يهدف الجزء الثاني من هذا العرض لتدريب الطلاب على نطق الحرف بصوته الطويل ( الحرف الممدود ) ضمن كلمة واحدة تحتوي على حروف بأصوات قصيرة وأصوات طويلة وتعمدت كتابة الحرف الممدود وحرف المد بلون واحد وهناك كلمات قد تحتوي على أكثر من حرف ممدود مثل كلمة : </a:t>
            </a:r>
            <a:r>
              <a:rPr lang="ar-SA" sz="2500" dirty="0" smtClean="0">
                <a:solidFill>
                  <a:srgbClr val="FF0000"/>
                </a:solidFill>
                <a:cs typeface="ABO SLMAN Alomar النسخ4" pitchFamily="2" charset="-78"/>
              </a:rPr>
              <a:t>بلادي .</a:t>
            </a: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/>
            </a:r>
            <a:b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</a:b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>كما أود أن ألفت الانتباه إلى انه يمكن أن يُدرب الطالب على قراءة المقاطع الساكنة في بعض الكلمات التي تأتي ضمن الكلمات المعروضة ومثال ذلك كلمة ( </a:t>
            </a:r>
            <a:r>
              <a:rPr lang="ar-SA" sz="2500" dirty="0" smtClean="0">
                <a:solidFill>
                  <a:srgbClr val="FF0000"/>
                </a:solidFill>
                <a:cs typeface="ABO SLMAN Alomar النسخ4" pitchFamily="2" charset="-78"/>
              </a:rPr>
              <a:t>أَسْـ</a:t>
            </a: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>مَـا</a:t>
            </a:r>
            <a:r>
              <a:rPr lang="ar-SA" sz="2500" dirty="0" smtClean="0">
                <a:solidFill>
                  <a:srgbClr val="FF0000"/>
                </a:solidFill>
                <a:cs typeface="ABO SLMAN Alomar النسخ4" pitchFamily="2" charset="-78"/>
              </a:rPr>
              <a:t>ءُ</a:t>
            </a: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> ) :</a:t>
            </a:r>
            <a:b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</a:b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>فهذه الكلمة تتكون من ثلاث مقاطع المقطع الأول حرف متحرك مع حرف ساكن وينطق ( </a:t>
            </a:r>
            <a:r>
              <a:rPr lang="ar-SA" sz="2500" dirty="0" smtClean="0">
                <a:cs typeface="ABO SLMAN Alomar النسخ4" pitchFamily="2" charset="-78"/>
              </a:rPr>
              <a:t>أَسْـ</a:t>
            </a: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> )</a:t>
            </a:r>
            <a:b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</a:b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>والمقطع الثاني حرف ممدود ( </a:t>
            </a:r>
            <a:r>
              <a:rPr lang="ar-SA" sz="2500" dirty="0" smtClean="0">
                <a:solidFill>
                  <a:srgbClr val="FF0000"/>
                </a:solidFill>
                <a:cs typeface="ABO SLMAN Alomar النسخ4" pitchFamily="2" charset="-78"/>
              </a:rPr>
              <a:t>ـمَـا </a:t>
            </a: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>) والمقطع الثالث حرف متحرك ( </a:t>
            </a:r>
            <a:r>
              <a:rPr lang="ar-SA" sz="2500" dirty="0" smtClean="0">
                <a:solidFill>
                  <a:srgbClr val="008000"/>
                </a:solidFill>
                <a:cs typeface="ABO SLMAN Alomar النسخ4" pitchFamily="2" charset="-78"/>
              </a:rPr>
              <a:t> ءُ </a:t>
            </a: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>) , ولا نركز كثيرا في هذا الجزء إلا على الحروف الممدودة ( الأصوات الطويلة ) ونكتفي بالإشارة فقط لهذا الموضوع .</a:t>
            </a:r>
            <a:b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</a:b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>وبإذن الله سوف اعمل عرض لموضوع تعليم القراءة والكتابة بأصوات الحروف ومقاطع الكلمات في عروض مستقلة وبشيء من التفصيل  .</a:t>
            </a:r>
            <a:b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</a:b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/>
            </a:r>
            <a:b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</a:b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/>
            </a:r>
            <a:b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</a:br>
            <a: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  <a:t/>
            </a:r>
            <a:br>
              <a:rPr lang="ar-SA" sz="2500" dirty="0" smtClean="0">
                <a:solidFill>
                  <a:srgbClr val="0000FF"/>
                </a:solidFill>
                <a:cs typeface="ABO SLMAN Alomar النسخ4" pitchFamily="2" charset="-78"/>
              </a:rPr>
            </a:br>
            <a:endParaRPr lang="ar-SA" sz="2500" dirty="0">
              <a:solidFill>
                <a:srgbClr val="008000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2050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err="1" smtClean="0">
                <a:solidFill>
                  <a:srgbClr val="0000FF"/>
                </a:solidFill>
                <a:cs typeface="ABO SLMAN Alomar النسخ4" pitchFamily="2" charset="-78"/>
              </a:rPr>
              <a:t>نُـو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027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نُـو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رَ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3245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نُـو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رَ</a:t>
            </a:r>
            <a:r>
              <a:rPr lang="ar-SA" sz="25000" dirty="0" smtClean="0">
                <a:solidFill>
                  <a:srgbClr val="008000"/>
                </a:solidFill>
                <a:cs typeface="ABO SLMAN Alomar النسخ4" pitchFamily="2" charset="-78"/>
              </a:rPr>
              <a:t>ة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ُ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3245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رِيـ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3245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رِيـ</a:t>
            </a:r>
            <a:r>
              <a:rPr lang="ar-SA" sz="25000" dirty="0" smtClean="0">
                <a:solidFill>
                  <a:srgbClr val="008000"/>
                </a:solidFill>
                <a:cs typeface="ABO SLMAN Alomar النسخ4" pitchFamily="2" charset="-78"/>
              </a:rPr>
              <a:t>م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ُ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1035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نَا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340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نَا</a:t>
            </a:r>
            <a:r>
              <a:rPr lang="ar-SA" sz="25000" dirty="0" smtClean="0">
                <a:solidFill>
                  <a:srgbClr val="008000"/>
                </a:solidFill>
                <a:cs typeface="ABO SLMAN Alomar النسخ4" pitchFamily="2" charset="-78"/>
              </a:rPr>
              <a:t>د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ِ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1035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نَا</a:t>
            </a:r>
            <a:r>
              <a:rPr lang="ar-SA" sz="25000" dirty="0" smtClean="0">
                <a:solidFill>
                  <a:srgbClr val="008000"/>
                </a:solidFill>
                <a:cs typeface="ABO SLMAN Alomar النسخ4" pitchFamily="2" charset="-78"/>
              </a:rPr>
              <a:t>د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ِرُ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340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رَمْـ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0145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رَمْـ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لُ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3363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نِمْـ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3363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نِمْـ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ر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ُ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502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مَر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ْ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502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مَر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ْيَـ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027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مَر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ْيَـ</a:t>
            </a:r>
            <a:r>
              <a:rPr lang="ar-SA" sz="25000" dirty="0" smtClean="0">
                <a:solidFill>
                  <a:srgbClr val="92D050"/>
                </a:solidFill>
                <a:cs typeface="ABO SLMAN Alomar النسخ4" pitchFamily="2" charset="-78"/>
              </a:rPr>
              <a:t>م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ُ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027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بَـدْ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340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856984" cy="6048672"/>
          </a:xfrm>
        </p:spPr>
        <p:txBody>
          <a:bodyPr>
            <a:noAutofit/>
          </a:bodyPr>
          <a:lstStyle/>
          <a:p>
            <a:pPr algn="r"/>
            <a:r>
              <a:rPr lang="ar-SA" sz="25000" dirty="0" smtClean="0">
                <a:solidFill>
                  <a:srgbClr val="FF3399"/>
                </a:solidFill>
                <a:cs typeface="ABO SLMAN Alomar النسخ4" pitchFamily="2" charset="-78"/>
              </a:rPr>
              <a:t> 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بَـدْ</a:t>
            </a:r>
            <a:r>
              <a:rPr lang="ar-SA" sz="25000" dirty="0" smtClean="0">
                <a:solidFill>
                  <a:srgbClr val="FF0000"/>
                </a:solidFill>
                <a:cs typeface="ABO SLMAN Alomar النسخ4" pitchFamily="2" charset="-78"/>
              </a:rPr>
              <a:t>ر</a:t>
            </a:r>
            <a:r>
              <a:rPr lang="ar-SA" sz="25000" dirty="0" smtClean="0">
                <a:solidFill>
                  <a:srgbClr val="0000FF"/>
                </a:solidFill>
                <a:cs typeface="ABO SLMAN Alomar النسخ4" pitchFamily="2" charset="-78"/>
              </a:rPr>
              <a:t>ُ</a:t>
            </a:r>
            <a:endParaRPr lang="ar-SA" sz="25000" dirty="0">
              <a:solidFill>
                <a:srgbClr val="0000FF"/>
              </a:solidFill>
              <a:cs typeface="ABO SLMAN Alomar النسخ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3529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436622"/>
            <a:ext cx="2072256" cy="946678"/>
          </a:xfrm>
          <a:prstGeom prst="rect">
            <a:avLst/>
          </a:prstGeom>
        </p:spPr>
      </p:pic>
      <p:pic>
        <p:nvPicPr>
          <p:cNvPr id="7" name="صورة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522862"/>
            <a:ext cx="2599372" cy="1210394"/>
          </a:xfrm>
          <a:prstGeom prst="rect">
            <a:avLst/>
          </a:prstGeom>
        </p:spPr>
      </p:pic>
      <p:sp>
        <p:nvSpPr>
          <p:cNvPr id="9" name="مربع نص 8"/>
          <p:cNvSpPr txBox="1"/>
          <p:nvPr/>
        </p:nvSpPr>
        <p:spPr>
          <a:xfrm>
            <a:off x="899592" y="764704"/>
            <a:ext cx="7200800" cy="31393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ar-SA" sz="5500" dirty="0"/>
          </a:p>
          <a:p>
            <a:pPr algn="ctr"/>
            <a:endParaRPr lang="ar-SA" sz="5500" dirty="0" smtClean="0">
              <a:solidFill>
                <a:srgbClr val="008000"/>
              </a:solidFill>
            </a:endParaRPr>
          </a:p>
          <a:p>
            <a:pPr algn="ctr"/>
            <a:r>
              <a:rPr lang="ar-SA" sz="3300" dirty="0" smtClean="0"/>
              <a:t>1441هـ </a:t>
            </a:r>
          </a:p>
          <a:p>
            <a:pPr algn="ctr"/>
            <a:endParaRPr lang="ar-SA" sz="5500" dirty="0">
              <a:solidFill>
                <a:srgbClr val="008000"/>
              </a:solidFill>
            </a:endParaRP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980728"/>
            <a:ext cx="2454738" cy="1281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4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عرض كلمات  درس  حرف  ر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عرض كلمات  درس  حرف  ر</Template>
  <TotalTime>15</TotalTime>
  <Words>51</Words>
  <Application>Microsoft Office PowerPoint</Application>
  <PresentationFormat>عرض على الشاشة (3:4)‏</PresentationFormat>
  <Paragraphs>33</Paragraphs>
  <Slides>31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31</vt:i4>
      </vt:variant>
    </vt:vector>
  </HeadingPairs>
  <TitlesOfParts>
    <vt:vector size="32" baseType="lpstr">
      <vt:lpstr>عرض كلمات  درس  حرف  ر</vt:lpstr>
      <vt:lpstr> الوحدة الأولى     درس حرف ( ر )   إعداد     </vt:lpstr>
      <vt:lpstr>عرض تقديمي في PowerPoint</vt:lpstr>
      <vt:lpstr>رُ</vt:lpstr>
      <vt:lpstr>رُدِ</vt:lpstr>
      <vt:lpstr>رُدِمَ</vt:lpstr>
      <vt:lpstr> بَـ</vt:lpstr>
      <vt:lpstr> بَـرِ</vt:lpstr>
      <vt:lpstr> بَـرِدَ</vt:lpstr>
      <vt:lpstr>فَـ</vt:lpstr>
      <vt:lpstr>فَـرِ</vt:lpstr>
      <vt:lpstr>فَـرِحَـ</vt:lpstr>
      <vt:lpstr>فَـرِحَـةُ</vt:lpstr>
      <vt:lpstr>ملاحظة : الحروف بأصواتها الطويلة ( الحرف الممدود ) يهدف الجزء الثاني من هذا العرض لتدريب الطلاب على نطق الحرف بصوته الطويل ( الحرف الممدود ) ضمن كلمة واحدة تحتوي على حروف بأصوات قصيرة وأصوات طويلة وتعمدت كتابة الحرف الممدود وحرف المد بلون واحد وهناك كلمات قد تحتوي على أكثر من حرف ممدود مثل كلمة : بلادي . كما أود أن ألفت الانتباه إلى انه يمكن أن يُدرب الطالب على قراءة المقاطع الساكنة في بعض الكلمات التي تأتي ضمن الكلمات المعروضة ومثال ذلك كلمة ( أَسْـمَـاءُ ) : فهذه الكلمة تتكون من ثلاث مقاطع المقطع الأول حرف متحرك مع حرف ساكن وينطق ( أَسْـ ) والمقطع الثاني حرف ممدود ( ـمَـا ) والمقطع الثالث حرف متحرك (  ءُ ) , ولا نركز كثيرا في هذا الجزء إلا على الحروف الممدودة ( الأصوات الطويلة ) ونكتفي بالإشارة فقط لهذا الموضوع . وبإذن الله سوف اعمل عرض لموضوع تعليم القراءة والكتابة بأصوات الحروف ومقاطع الكلمات في عروض مستقلة وبشيء من التفصيل  .    </vt:lpstr>
      <vt:lpstr> نُـو</vt:lpstr>
      <vt:lpstr> نُـورَ</vt:lpstr>
      <vt:lpstr> نُـورَةُ</vt:lpstr>
      <vt:lpstr> رِيـ</vt:lpstr>
      <vt:lpstr> رِيـمُ</vt:lpstr>
      <vt:lpstr> نَا</vt:lpstr>
      <vt:lpstr> نَادِ</vt:lpstr>
      <vt:lpstr> نَادِرُ</vt:lpstr>
      <vt:lpstr> رَمْـ</vt:lpstr>
      <vt:lpstr> رَمْـلُ</vt:lpstr>
      <vt:lpstr> نِمْـ</vt:lpstr>
      <vt:lpstr> نِمْـرُ</vt:lpstr>
      <vt:lpstr> مَرْ</vt:lpstr>
      <vt:lpstr> مَرْيَـ</vt:lpstr>
      <vt:lpstr> مَرْيَـمُ</vt:lpstr>
      <vt:lpstr> بَـدْ</vt:lpstr>
      <vt:lpstr> بَـدْرُ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الوحدة الأولى     درس حرف ( ر )   إعداد</dc:title>
  <dc:creator>kgn</dc:creator>
  <cp:lastModifiedBy>kgn</cp:lastModifiedBy>
  <cp:revision>2</cp:revision>
  <dcterms:created xsi:type="dcterms:W3CDTF">2019-10-13T13:40:39Z</dcterms:created>
  <dcterms:modified xsi:type="dcterms:W3CDTF">2019-10-13T13:55:50Z</dcterms:modified>
</cp:coreProperties>
</file>